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2"/>
  </p:normalViewPr>
  <p:slideViewPr>
    <p:cSldViewPr snapToGrid="0">
      <p:cViewPr varScale="1">
        <p:scale>
          <a:sx n="157" d="100"/>
          <a:sy n="157" d="100"/>
        </p:scale>
        <p:origin x="416" y="1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bf5d6cc6f5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bf5d6cc6f5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bf5d6cc6f5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bf5d6cc6f5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bf5d6cc6f5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bf5d6cc6f5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c07cfa029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c07cfa029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bf5d6cc6f5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bf5d6cc6f5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bf5d6cc6f5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bf5d6cc6f5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bf5d6cc6f5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bf5d6cc6f5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bf5d6cc6f5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bf5d6cc6f5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bf5d6cc6f5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bf5d6cc6f5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bf5d6cc6f5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bf5d6cc6f5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bf5d6cc6f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bf5d6cc6f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c07cfa0290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c07cfa0290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bf5d6cc6f5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bf5d6cc6f5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bf5d6cc6f5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bf5d6cc6f5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bf5d6cc6f5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bf5d6cc6f5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bf5d6cc6f5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bf5d6cc6f5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bf5d6cc6f5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bf5d6cc6f5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bf5d6cc6f5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bf5d6cc6f5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c07cfa029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c07cfa029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bf5d6cc6f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bf5d6cc6f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f5d6cc6f5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bf5d6cc6f5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bf5d6cc6f5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bf5d6cc6f5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bf5d6cc6f5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bf5d6cc6f5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bf5d6cc6f5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bf5d6cc6f5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bf5d6cc6f5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bf5d6cc6f5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jcjd.2017.10.001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food-guide.canada.ca/en/tips-for-healthy-eating/make-healthy-meals-with-the-eat-well-plate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55150" y="488725"/>
            <a:ext cx="8520600" cy="132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Understanding Diabetes</a:t>
            </a:r>
            <a:endParaRPr b="1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55150" y="23819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3000">
                <a:solidFill>
                  <a:schemeClr val="dk1"/>
                </a:solidFill>
              </a:rPr>
              <a:t>Mark Pabustan, NP(F)</a:t>
            </a:r>
            <a:endParaRPr sz="30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3000">
                <a:solidFill>
                  <a:schemeClr val="dk1"/>
                </a:solidFill>
              </a:rPr>
              <a:t>Nurse practitioner </a:t>
            </a:r>
            <a:endParaRPr sz="30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1700">
                <a:solidFill>
                  <a:schemeClr val="dk1"/>
                </a:solidFill>
              </a:rPr>
              <a:t>Mount St. Joseph Hospital Emergency Department</a:t>
            </a:r>
            <a:endParaRPr sz="17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1700">
                <a:solidFill>
                  <a:schemeClr val="dk1"/>
                </a:solidFill>
              </a:rPr>
              <a:t>Adjunct professor UBC School of Nursing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791900" y="3844375"/>
            <a:ext cx="62553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Feb 24, 2026 </a:t>
            </a:r>
            <a:endParaRPr sz="24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Port Coquitlam Community Centre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Understanding A1C</a:t>
            </a:r>
            <a:endParaRPr sz="3000" b="1"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Normal &lt;5.9%</a:t>
            </a:r>
            <a:endParaRPr sz="24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Prediabetes- A1C 6-6.4%</a:t>
            </a:r>
            <a:endParaRPr sz="24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Diabetes - A1C &gt;6.5%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	Target A1C for seniors: around 7-8%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Complications</a:t>
            </a:r>
            <a:endParaRPr sz="3020" b="1"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Short Term Complications: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Low blood sugar- hypoglycemia</a:t>
            </a:r>
            <a:endParaRPr sz="24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High blood sugar -DKA, HHS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Complications</a:t>
            </a:r>
            <a:endParaRPr sz="3020" b="1"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Long Term Complications: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Heart Disease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Stroke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Kidney Disease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Vision Loss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Nerve Damage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Foot problems/ infection/ amputation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25" title="diabetic foot infection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91250" y="445037"/>
            <a:ext cx="3787877" cy="4612127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5"/>
          <p:cNvSpPr txBox="1"/>
          <p:nvPr/>
        </p:nvSpPr>
        <p:spPr>
          <a:xfrm>
            <a:off x="5608450" y="3902725"/>
            <a:ext cx="3380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A0A0A"/>
                </a:solidFill>
                <a:highlight>
                  <a:srgbClr val="FFFFFF"/>
                </a:highlight>
              </a:rPr>
              <a:t>Frazee, B. W. (2024). Diabetic foot infections in the emergency department. </a:t>
            </a:r>
            <a:r>
              <a:rPr lang="en" sz="1100" i="1">
                <a:solidFill>
                  <a:srgbClr val="0A0A0A"/>
                </a:solidFill>
                <a:highlight>
                  <a:srgbClr val="FFFFFF"/>
                </a:highlight>
              </a:rPr>
              <a:t>Emergency Medicine Clinics of North America</a:t>
            </a:r>
            <a:r>
              <a:rPr lang="en" sz="1100">
                <a:solidFill>
                  <a:srgbClr val="0A0A0A"/>
                </a:solidFill>
                <a:highlight>
                  <a:srgbClr val="FFFFFF"/>
                </a:highlight>
              </a:rPr>
              <a:t>, </a:t>
            </a:r>
            <a:r>
              <a:rPr lang="en" sz="1100" i="1">
                <a:solidFill>
                  <a:srgbClr val="0A0A0A"/>
                </a:solidFill>
                <a:highlight>
                  <a:srgbClr val="FFFFFF"/>
                </a:highlight>
              </a:rPr>
              <a:t>42</a:t>
            </a:r>
            <a:r>
              <a:rPr lang="en" sz="1100">
                <a:solidFill>
                  <a:srgbClr val="0A0A0A"/>
                </a:solidFill>
                <a:highlight>
                  <a:srgbClr val="FFFFFF"/>
                </a:highlight>
              </a:rPr>
              <a:t>(2), 267–285. https://doi.org/10.1016/j.emc.2024.01.003</a:t>
            </a:r>
            <a:endParaRPr sz="17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Good news!!! - most of the complications are preventable</a:t>
            </a:r>
            <a:endParaRPr sz="3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Low Blood sugar/ hypoglycemia symptoms</a:t>
            </a:r>
            <a:endParaRPr sz="3020" b="1"/>
          </a:p>
        </p:txBody>
      </p:sp>
      <p:sp>
        <p:nvSpPr>
          <p:cNvPr id="141" name="Google Shape;141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-patients on insulin, glyburide, gliclazide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-blood sugar &lt;3.9 mmol/L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Shaky/ Trembling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Sweating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Confusion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Drowsiness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What to do when sugar is low?</a:t>
            </a:r>
            <a:endParaRPr sz="3020" b="1"/>
          </a:p>
        </p:txBody>
      </p:sp>
      <p:sp>
        <p:nvSpPr>
          <p:cNvPr id="147" name="Google Shape;147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Eat 15 grams of fast sugar 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Recheck in 15 min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Always carry sugar source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Higher risk of low blood sugar if you are on insulin or sulfonylureas (ie. glyburide)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Management of Diabetes</a:t>
            </a:r>
            <a:endParaRPr sz="3020" b="1"/>
          </a:p>
        </p:txBody>
      </p:sp>
      <p:sp>
        <p:nvSpPr>
          <p:cNvPr id="153" name="Google Shape;153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</a:rPr>
              <a:t>Lifestyle Modifications:</a:t>
            </a:r>
            <a:endParaRPr sz="24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Healthy Eating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Activity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Weight management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Management of Diabetes</a:t>
            </a:r>
            <a:endParaRPr sz="302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020" b="1"/>
          </a:p>
        </p:txBody>
      </p:sp>
      <p:sp>
        <p:nvSpPr>
          <p:cNvPr id="159" name="Google Shape;159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Pharmacologic/ Medications: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Oral medications (metformin, empagliflozin)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Non-insulin injections (semaglutide, tirzepetide)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Insulin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Healthy Eating</a:t>
            </a:r>
            <a:endParaRPr sz="3020" b="1"/>
          </a:p>
        </p:txBody>
      </p:sp>
      <p:sp>
        <p:nvSpPr>
          <p:cNvPr id="165" name="Google Shape;165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A0A0A"/>
                </a:solidFill>
                <a:highlight>
                  <a:srgbClr val="FFFFFF"/>
                </a:highlight>
              </a:rPr>
              <a:t>nutrient-dense eating approach, Avoid processed foods</a:t>
            </a:r>
            <a:endParaRPr sz="240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A0A0A"/>
                </a:solidFill>
                <a:highlight>
                  <a:srgbClr val="FFFFFF"/>
                </a:highlight>
              </a:rPr>
              <a:t>Utilizing the plate method (1/2 non-starchy vegetables, 1/4 protein, 1/4 starch) </a:t>
            </a:r>
            <a:endParaRPr sz="240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A0A0A"/>
                </a:solidFill>
                <a:highlight>
                  <a:srgbClr val="FFFFFF"/>
                </a:highlight>
              </a:rPr>
              <a:t>consistent meal timing. </a:t>
            </a:r>
            <a:endParaRPr sz="240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rgbClr val="0A0A0A"/>
                </a:solidFill>
                <a:highlight>
                  <a:srgbClr val="FFFFFF"/>
                </a:highlight>
              </a:rPr>
              <a:t>prioritizing whole foods, choosing low-glycemic carbohydrates, increasing fiber intake, and using healthy fats</a:t>
            </a:r>
            <a:endParaRPr sz="2400">
              <a:solidFill>
                <a:srgbClr val="0A0A0A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00" b="1"/>
              <a:t>What is Diabetes?</a:t>
            </a:r>
            <a:endParaRPr sz="3000" b="1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highlight>
                  <a:srgbClr val="FFFFFF"/>
                </a:highlight>
              </a:rPr>
              <a:t>“Diabetes mellitus is a metabolic disorder characterized by hyperglycemia due to impairment of insulin secretion, defective insulin action or both” (Diabetes Canada, 2018)</a:t>
            </a:r>
            <a:endParaRPr sz="20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highlight>
                  <a:srgbClr val="FFFFFF"/>
                </a:highlight>
              </a:rPr>
              <a:t>Diabetes = high sugar</a:t>
            </a:r>
            <a:endParaRPr sz="20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highlight>
                  <a:srgbClr val="FFFFFF"/>
                </a:highlight>
              </a:rPr>
              <a:t>Insulin helps move sugar into cells</a:t>
            </a:r>
            <a:endParaRPr sz="20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>
                <a:solidFill>
                  <a:schemeClr val="dk1"/>
                </a:solidFill>
                <a:highlight>
                  <a:srgbClr val="FFFFFF"/>
                </a:highlight>
              </a:rPr>
              <a:t>In Diabetes, insulin doesn’t work properly or isn’t enough</a:t>
            </a:r>
            <a:endParaRPr sz="200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759300" y="4572000"/>
            <a:ext cx="6255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32" title="CFGPlate-crop400x400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6250" y="678075"/>
            <a:ext cx="3517800" cy="351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32"/>
          <p:cNvSpPr txBox="1"/>
          <p:nvPr/>
        </p:nvSpPr>
        <p:spPr>
          <a:xfrm>
            <a:off x="4668875" y="4195875"/>
            <a:ext cx="4281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https://food-guide.canada.ca/en/tips-for-healthy-eating/make-healthy-meals-with-the-eat-well-plate/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172" name="Google Shape;172;p32"/>
          <p:cNvSpPr txBox="1"/>
          <p:nvPr/>
        </p:nvSpPr>
        <p:spPr>
          <a:xfrm>
            <a:off x="4572000" y="610225"/>
            <a:ext cx="43008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>
                <a:solidFill>
                  <a:schemeClr val="dk1"/>
                </a:solidFill>
              </a:rPr>
              <a:t>Canada Food Guide Plate</a:t>
            </a:r>
            <a:endParaRPr sz="2600" b="1">
              <a:solidFill>
                <a:schemeClr val="dk1"/>
              </a:solidFill>
            </a:endParaRPr>
          </a:p>
        </p:txBody>
      </p:sp>
      <p:sp>
        <p:nvSpPr>
          <p:cNvPr id="173" name="Google Shape;173;p32"/>
          <p:cNvSpPr txBox="1"/>
          <p:nvPr/>
        </p:nvSpPr>
        <p:spPr>
          <a:xfrm>
            <a:off x="4571975" y="1839800"/>
            <a:ext cx="4475100" cy="17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A0A0A"/>
                </a:solidFill>
                <a:highlight>
                  <a:srgbClr val="FFFFFF"/>
                </a:highlight>
              </a:rPr>
              <a:t>1/2 non-starchy vegetables</a:t>
            </a:r>
            <a:endParaRPr sz="240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A0A0A"/>
                </a:solidFill>
                <a:highlight>
                  <a:srgbClr val="FFFFFF"/>
                </a:highlight>
              </a:rPr>
              <a:t>1/4 protein</a:t>
            </a:r>
            <a:endParaRPr sz="2400">
              <a:solidFill>
                <a:srgbClr val="0A0A0A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0A0A0A"/>
                </a:solidFill>
                <a:highlight>
                  <a:srgbClr val="FFFFFF"/>
                </a:highlight>
              </a:rPr>
              <a:t>1/4 starch)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Physical Activity</a:t>
            </a:r>
            <a:endParaRPr sz="3020" b="1"/>
          </a:p>
        </p:txBody>
      </p:sp>
      <p:sp>
        <p:nvSpPr>
          <p:cNvPr id="179" name="Google Shape;179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At least 150 min per week of aerobic activity (walking, cycling, jogging)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Improves glucose control and facilitates weight loss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At least 2-3 sessions per week of strength training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Foot Care</a:t>
            </a:r>
            <a:endParaRPr sz="3020" b="1"/>
          </a:p>
        </p:txBody>
      </p:sp>
      <p:sp>
        <p:nvSpPr>
          <p:cNvPr id="185" name="Google Shape;185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Check feet daily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Don't walk barefoot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Proper footwear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Report foot sores early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Preventing Complications</a:t>
            </a:r>
            <a:endParaRPr sz="3020" b="1"/>
          </a:p>
        </p:txBody>
      </p:sp>
      <p:sp>
        <p:nvSpPr>
          <p:cNvPr id="191" name="Google Shape;191;p3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Yearly eye exam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Kidney test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Foot Checks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Blood pressure control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Cholesterol management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Myths About Diabetes</a:t>
            </a:r>
            <a:endParaRPr sz="3020" b="1"/>
          </a:p>
        </p:txBody>
      </p:sp>
      <p:sp>
        <p:nvSpPr>
          <p:cNvPr id="197" name="Google Shape;197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6957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400">
                <a:solidFill>
                  <a:schemeClr val="dk1"/>
                </a:solidFill>
              </a:rPr>
              <a:t>It is caused by eating sugar</a:t>
            </a:r>
            <a:endParaRPr sz="24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6957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400">
                <a:solidFill>
                  <a:schemeClr val="dk1"/>
                </a:solidFill>
              </a:rPr>
              <a:t>Insulin means you failed</a:t>
            </a:r>
            <a:endParaRPr sz="24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6957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400">
                <a:solidFill>
                  <a:schemeClr val="dk1"/>
                </a:solidFill>
              </a:rPr>
              <a:t>You can’t eat fruit</a:t>
            </a:r>
            <a:endParaRPr sz="24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6957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400">
                <a:solidFill>
                  <a:schemeClr val="dk1"/>
                </a:solidFill>
              </a:rPr>
              <a:t>“If feel fine so I do not have diabetes”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Key Take Home Points</a:t>
            </a:r>
            <a:endParaRPr sz="3020" b="1"/>
          </a:p>
        </p:txBody>
      </p:sp>
      <p:sp>
        <p:nvSpPr>
          <p:cNvPr id="203" name="Google Shape;203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Diabetes is a common, long term condition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Unmanaged diabetes can lead to long term complications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Lifestyle modifications are first line treatment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Healthy eating and exercise are foundation of diabetes care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209" name="Google Shape;209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Diabetes Canada. (2018). </a:t>
            </a:r>
            <a:r>
              <a:rPr lang="en" i="1">
                <a:solidFill>
                  <a:schemeClr val="dk1"/>
                </a:solidFill>
              </a:rPr>
              <a:t>2018 clinical practice guidelines for the prevention and management of diabetes in Canada</a:t>
            </a:r>
            <a:r>
              <a:rPr lang="en">
                <a:solidFill>
                  <a:schemeClr val="dk1"/>
                </a:solidFill>
              </a:rPr>
              <a:t>. </a:t>
            </a:r>
            <a:r>
              <a:rPr lang="en" i="1">
                <a:solidFill>
                  <a:schemeClr val="dk1"/>
                </a:solidFill>
              </a:rPr>
              <a:t>Canadian Journal of Diabetes, 42</a:t>
            </a:r>
            <a:r>
              <a:rPr lang="en">
                <a:solidFill>
                  <a:schemeClr val="dk1"/>
                </a:solidFill>
              </a:rPr>
              <a:t>(Suppl 1), S1–S325.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https://doi.org/10.1016/j.jcjd.2017.10.001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Health Canada. (2025, March 31). </a:t>
            </a:r>
            <a:r>
              <a:rPr lang="en" i="1">
                <a:solidFill>
                  <a:schemeClr val="dk1"/>
                </a:solidFill>
              </a:rPr>
              <a:t>Make healthy meals with the Eat Well Plate</a:t>
            </a:r>
            <a:r>
              <a:rPr lang="en">
                <a:solidFill>
                  <a:schemeClr val="dk1"/>
                </a:solidFill>
              </a:rPr>
              <a:t>. Canada's Food Guide.</a:t>
            </a:r>
            <a:r>
              <a:rPr lang="en">
                <a:solidFill>
                  <a:schemeClr val="dk1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https://food-guide.canada.ca/en/tips-for-healthy-eating/make-healthy-meals-with-the-eat-well-plate/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How common is diabetes?</a:t>
            </a:r>
            <a:endParaRPr sz="3020" b="1"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11.9 million Canadians have diabetes or prediabetes (30% of population)</a:t>
            </a:r>
            <a:endParaRPr sz="24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4 million have Diabetes/ 10% of population (Type 1 and Type 2)</a:t>
            </a:r>
            <a:endParaRPr sz="24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Type 2 Diabetes is most common 90-90%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Why It Matters</a:t>
            </a:r>
            <a:endParaRPr sz="3000" b="1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Over time, high sugar damages: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Eyes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Kidneys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Nerves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Heart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Types of Diabetes</a:t>
            </a:r>
            <a:endParaRPr b="1"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highlight>
                  <a:schemeClr val="lt1"/>
                </a:highlight>
              </a:rPr>
              <a:t>Type 1 </a:t>
            </a:r>
            <a:r>
              <a:rPr lang="en" sz="2400">
                <a:solidFill>
                  <a:schemeClr val="dk1"/>
                </a:solidFill>
                <a:highlight>
                  <a:schemeClr val="lt1"/>
                </a:highlight>
              </a:rPr>
              <a:t>-diabetes occurs when the pancreas is unable to produce insulin. </a:t>
            </a:r>
            <a:endParaRPr sz="24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highlight>
                  <a:schemeClr val="lt1"/>
                </a:highlight>
              </a:rPr>
              <a:t>Usually diagnosed younger</a:t>
            </a:r>
            <a:endParaRPr sz="24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highlight>
                  <a:schemeClr val="lt1"/>
                </a:highlight>
              </a:rPr>
              <a:t>Type 2</a:t>
            </a:r>
            <a:endParaRPr sz="2400" b="1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highlight>
                  <a:schemeClr val="lt1"/>
                </a:highlight>
              </a:rPr>
              <a:t>occurs when the pancreas does not produce enough insulin or when the body does not effectively use the insulin that is produced.</a:t>
            </a:r>
            <a:endParaRPr sz="24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50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highlight>
                  <a:schemeClr val="lt1"/>
                </a:highlight>
              </a:rPr>
              <a:t>Prediabetes</a:t>
            </a:r>
            <a:r>
              <a:rPr lang="en" sz="2400">
                <a:solidFill>
                  <a:schemeClr val="dk1"/>
                </a:solidFill>
                <a:highlight>
                  <a:schemeClr val="lt1"/>
                </a:highlight>
              </a:rPr>
              <a:t> refers to blood glucose levels that are higher than normal, but not yet high enough to be diagnosed as type 2 diabetes.</a:t>
            </a:r>
            <a:endParaRPr sz="24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>
                <a:solidFill>
                  <a:schemeClr val="dk1"/>
                </a:solidFill>
                <a:highlight>
                  <a:schemeClr val="lt1"/>
                </a:highlight>
              </a:rPr>
              <a:t>Gestational diabetes (GDM)</a:t>
            </a:r>
            <a:r>
              <a:rPr lang="en" sz="2400">
                <a:solidFill>
                  <a:schemeClr val="dk1"/>
                </a:solidFill>
                <a:highlight>
                  <a:schemeClr val="lt1"/>
                </a:highlight>
              </a:rPr>
              <a:t> refers to glucose intolerance with onset or first recognition during pregnancy.</a:t>
            </a:r>
            <a:endParaRPr sz="24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20" b="1"/>
              <a:t>Type 2 Diabetes</a:t>
            </a:r>
            <a:endParaRPr sz="3020" b="1"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Often related to: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Weight/ Obesity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Family History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Sedentary lifestyle/ Inactivity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Symptoms of High Blood Sugar</a:t>
            </a:r>
            <a:endParaRPr sz="3000" b="1"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Thirst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Frequent urination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Fatigue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Blurry vision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Slow healing of wounds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Many seniors have no symptoms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How Diabetes is Diagnosed?</a:t>
            </a:r>
            <a:endParaRPr sz="3000" b="1"/>
          </a:p>
        </p:txBody>
      </p:sp>
      <p:sp>
        <p:nvSpPr>
          <p:cNvPr id="105" name="Google Shape;105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A1C test (&gt;6.5%)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Fasting Blood Sugar (&gt;7 mmol/L)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Random Blood sugar (11.1 mmol/L)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784</Words>
  <Application>Microsoft Macintosh PowerPoint</Application>
  <PresentationFormat>On-screen Show (16:9)</PresentationFormat>
  <Paragraphs>152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Arial</vt:lpstr>
      <vt:lpstr>Simple Light</vt:lpstr>
      <vt:lpstr>Understanding Diabetes</vt:lpstr>
      <vt:lpstr>What is Diabetes?</vt:lpstr>
      <vt:lpstr>How common is diabetes?</vt:lpstr>
      <vt:lpstr>Why It Matters</vt:lpstr>
      <vt:lpstr>Types of Diabetes</vt:lpstr>
      <vt:lpstr>PowerPoint Presentation</vt:lpstr>
      <vt:lpstr>Type 2 Diabetes</vt:lpstr>
      <vt:lpstr>Symptoms of High Blood Sugar</vt:lpstr>
      <vt:lpstr>How Diabetes is Diagnosed?</vt:lpstr>
      <vt:lpstr>Understanding A1C</vt:lpstr>
      <vt:lpstr>Complications</vt:lpstr>
      <vt:lpstr>Complications</vt:lpstr>
      <vt:lpstr>PowerPoint Presentation</vt:lpstr>
      <vt:lpstr>PowerPoint Presentation</vt:lpstr>
      <vt:lpstr>Low Blood sugar/ hypoglycemia symptoms</vt:lpstr>
      <vt:lpstr>What to do when sugar is low?</vt:lpstr>
      <vt:lpstr>Management of Diabetes</vt:lpstr>
      <vt:lpstr>Management of Diabetes </vt:lpstr>
      <vt:lpstr>Healthy Eating</vt:lpstr>
      <vt:lpstr>PowerPoint Presentation</vt:lpstr>
      <vt:lpstr>Physical Activity</vt:lpstr>
      <vt:lpstr>Foot Care</vt:lpstr>
      <vt:lpstr>Preventing Complications</vt:lpstr>
      <vt:lpstr>Myths About Diabetes</vt:lpstr>
      <vt:lpstr>Key Take Home Points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Diabetes</dc:title>
  <cp:lastModifiedBy>mark pabustan</cp:lastModifiedBy>
  <cp:revision>1</cp:revision>
  <dcterms:modified xsi:type="dcterms:W3CDTF">2026-02-26T17:44:25Z</dcterms:modified>
</cp:coreProperties>
</file>